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3"/>
  </p:notesMasterIdLst>
  <p:sldIdLst>
    <p:sldId id="256" r:id="rId2"/>
    <p:sldId id="272" r:id="rId3"/>
    <p:sldId id="259" r:id="rId4"/>
    <p:sldId id="260" r:id="rId5"/>
    <p:sldId id="288" r:id="rId6"/>
    <p:sldId id="261" r:id="rId7"/>
    <p:sldId id="262" r:id="rId8"/>
    <p:sldId id="263" r:id="rId9"/>
    <p:sldId id="273" r:id="rId10"/>
    <p:sldId id="264" r:id="rId11"/>
    <p:sldId id="267" r:id="rId12"/>
    <p:sldId id="271" r:id="rId13"/>
    <p:sldId id="274" r:id="rId14"/>
    <p:sldId id="275" r:id="rId15"/>
    <p:sldId id="276" r:id="rId16"/>
    <p:sldId id="277" r:id="rId17"/>
    <p:sldId id="258" r:id="rId18"/>
    <p:sldId id="257" r:id="rId19"/>
    <p:sldId id="279" r:id="rId20"/>
    <p:sldId id="280" r:id="rId21"/>
    <p:sldId id="281" r:id="rId22"/>
    <p:sldId id="292" r:id="rId23"/>
    <p:sldId id="282" r:id="rId24"/>
    <p:sldId id="290" r:id="rId25"/>
    <p:sldId id="265" r:id="rId26"/>
    <p:sldId id="283" r:id="rId27"/>
    <p:sldId id="266" r:id="rId28"/>
    <p:sldId id="285" r:id="rId29"/>
    <p:sldId id="294" r:id="rId30"/>
    <p:sldId id="268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4"/>
    <p:restoredTop sz="94668"/>
  </p:normalViewPr>
  <p:slideViewPr>
    <p:cSldViewPr snapToGrid="0" snapToObjects="1">
      <p:cViewPr varScale="1">
        <p:scale>
          <a:sx n="120" d="100"/>
          <a:sy n="120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9A56D-C8B8-704F-99B0-C8442AE2A7BF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D2C91-25AB-A544-87C0-35C8A272A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8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5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61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4700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7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85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29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33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1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7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9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2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88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6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4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80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" TargetMode="External"/><Relationship Id="rId2" Type="http://schemas.openxmlformats.org/officeDocument/2006/relationships/hyperlink" Target="https://github.com/dsp-ug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pMGZX7Gx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p-uga/sp18" TargetMode="External"/><Relationship Id="rId2" Type="http://schemas.openxmlformats.org/officeDocument/2006/relationships/hyperlink" Target="https://github.com/dsp-uga/sp2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hyperlink" Target="https://autolab.cs.uga.edu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 cap="none">
                <a:latin typeface="Tw Cen MT" charset="0"/>
                <a:ea typeface="Tw Cen MT" charset="0"/>
                <a:cs typeface="Tw Cen MT" charset="0"/>
              </a:rPr>
              <a:t>CSCI 8360: Data Science Practicum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 cap="none" dirty="0">
                <a:solidFill>
                  <a:schemeClr val="tx1"/>
                </a:solidFill>
              </a:rPr>
              <a:t>Lecture 1</a:t>
            </a:r>
          </a:p>
          <a:p>
            <a:pPr algn="r"/>
            <a:r>
              <a:rPr lang="en-US" cap="none" dirty="0">
                <a:solidFill>
                  <a:schemeClr val="tx1"/>
                </a:solidFill>
              </a:rPr>
              <a:t>Prof. Shannon Quinn</a:t>
            </a:r>
          </a:p>
        </p:txBody>
      </p:sp>
    </p:spTree>
    <p:extLst>
      <p:ext uri="{BB962C8B-B14F-4D97-AF65-F5344CB8AC3E}">
        <p14:creationId xmlns:p14="http://schemas.microsoft.com/office/powerpoint/2010/main" val="168096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Lectures,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108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Locations: </a:t>
            </a:r>
          </a:p>
          <a:p>
            <a:pPr lvl="1"/>
            <a:r>
              <a:rPr lang="en-US" dirty="0"/>
              <a:t>In-person:</a:t>
            </a:r>
            <a:r>
              <a:rPr lang="en-US" b="1" dirty="0"/>
              <a:t> Boyd 323 (Tues/Thurs); Geography/Geology 154 (Wed)</a:t>
            </a:r>
          </a:p>
          <a:p>
            <a:pPr lvl="1"/>
            <a:r>
              <a:rPr lang="en-US" dirty="0"/>
              <a:t>Virtually: </a:t>
            </a:r>
            <a:r>
              <a:rPr lang="en-US" b="1" dirty="0"/>
              <a:t>Discord Server</a:t>
            </a:r>
            <a:endParaRPr lang="en-US" dirty="0"/>
          </a:p>
          <a:p>
            <a:r>
              <a:rPr lang="en-US" dirty="0"/>
              <a:t>Time</a:t>
            </a:r>
          </a:p>
          <a:p>
            <a:pPr lvl="1"/>
            <a:r>
              <a:rPr lang="en-US" dirty="0"/>
              <a:t>Today, 9:35am – 10:50am</a:t>
            </a:r>
          </a:p>
          <a:p>
            <a:pPr lvl="1"/>
            <a:r>
              <a:rPr lang="en-US" dirty="0"/>
              <a:t>Tomorrow, 10:20am – 11:10am</a:t>
            </a:r>
          </a:p>
          <a:p>
            <a:pPr lvl="1"/>
            <a:r>
              <a:rPr lang="en-US" dirty="0"/>
              <a:t>Thursday, 9:35am – 10:50am</a:t>
            </a:r>
          </a:p>
          <a:p>
            <a:pPr lvl="1"/>
            <a:r>
              <a:rPr lang="en-US" dirty="0"/>
              <a:t>Next Tuesday (Jan 17), Wednesday (Jan 18), and Thursday (Jan 19)</a:t>
            </a:r>
          </a:p>
          <a:p>
            <a:pPr lvl="1"/>
            <a:r>
              <a:rPr lang="en-US" dirty="0"/>
              <a:t>NO OTHER LECTURE TIMES (unless announced in Discord)</a:t>
            </a:r>
          </a:p>
          <a:p>
            <a:r>
              <a:rPr lang="en-US" dirty="0"/>
              <a:t>Policy</a:t>
            </a:r>
          </a:p>
          <a:p>
            <a:pPr lvl="1"/>
            <a:r>
              <a:rPr lang="en-US" dirty="0"/>
              <a:t>Attend, don’t attend, up to you (except for guest lecturers, and when your colleagues give talks—please come for those)</a:t>
            </a:r>
          </a:p>
          <a:p>
            <a:pPr lvl="1"/>
            <a:r>
              <a:rPr lang="en-US" dirty="0"/>
              <a:t>Any virtual lectures will be recorded and posted on the website</a:t>
            </a:r>
          </a:p>
        </p:txBody>
      </p:sp>
    </p:spTree>
    <p:extLst>
      <p:ext uri="{BB962C8B-B14F-4D97-AF65-F5344CB8AC3E}">
        <p14:creationId xmlns:p14="http://schemas.microsoft.com/office/powerpoint/2010/main" val="4969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Office Hours,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Location: </a:t>
            </a:r>
            <a:r>
              <a:rPr lang="en-US" b="1" dirty="0"/>
              <a:t>Boyd 323</a:t>
            </a:r>
          </a:p>
          <a:p>
            <a:r>
              <a:rPr lang="en-US" dirty="0"/>
              <a:t>Time: Tuesdays / Thursdays, 9:35am </a:t>
            </a:r>
            <a:r>
              <a:rPr lang="mr-IN" dirty="0"/>
              <a:t>–</a:t>
            </a:r>
            <a:r>
              <a:rPr lang="en-US" dirty="0"/>
              <a:t> 10:50am</a:t>
            </a:r>
          </a:p>
          <a:p>
            <a:r>
              <a:rPr lang="en-US" dirty="0"/>
              <a:t>(yep, when we’d otherwise have lecture, so I know you can’t possibly have conflicts)</a:t>
            </a:r>
          </a:p>
          <a:p>
            <a:r>
              <a:rPr lang="en-US" dirty="0"/>
              <a:t>Happy to set up appointments if you need them</a:t>
            </a:r>
          </a:p>
        </p:txBody>
      </p:sp>
    </p:spTree>
    <p:extLst>
      <p:ext uri="{BB962C8B-B14F-4D97-AF65-F5344CB8AC3E}">
        <p14:creationId xmlns:p14="http://schemas.microsoft.com/office/powerpoint/2010/main" val="1579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Discord,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6"/>
            <a:ext cx="4722357" cy="4213943"/>
          </a:xfrm>
        </p:spPr>
        <p:txBody>
          <a:bodyPr/>
          <a:lstStyle/>
          <a:p>
            <a:r>
              <a:rPr lang="en-US" dirty="0"/>
              <a:t>Discord: free team messaging platform</a:t>
            </a:r>
          </a:p>
          <a:p>
            <a:r>
              <a:rPr lang="en-US" dirty="0"/>
              <a:t>Web-based and mobile apps</a:t>
            </a:r>
          </a:p>
          <a:p>
            <a:r>
              <a:rPr lang="en-US" dirty="0"/>
              <a:t>Teams can set up private channels to coordinate</a:t>
            </a:r>
          </a:p>
          <a:p>
            <a:r>
              <a:rPr lang="en-US" dirty="0"/>
              <a:t>Can also send individual DMs</a:t>
            </a:r>
          </a:p>
          <a:p>
            <a:r>
              <a:rPr lang="en-US" b="1" dirty="0"/>
              <a:t>All course announcements will be made here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99EC34-4EFC-844B-9CB9-1C519C24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858" y="914400"/>
            <a:ext cx="6345142" cy="55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GitHub,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6"/>
            <a:ext cx="5082819" cy="4608513"/>
          </a:xfrm>
        </p:spPr>
        <p:txBody>
          <a:bodyPr/>
          <a:lstStyle/>
          <a:p>
            <a:r>
              <a:rPr lang="en-US" dirty="0"/>
              <a:t>Most popular code repository in the world</a:t>
            </a:r>
          </a:p>
          <a:p>
            <a:r>
              <a:rPr lang="en-US" dirty="0"/>
              <a:t>Uses the </a:t>
            </a:r>
            <a:r>
              <a:rPr lang="en-US" i="1" dirty="0" err="1"/>
              <a:t>git</a:t>
            </a:r>
            <a:r>
              <a:rPr lang="en-US" dirty="0"/>
              <a:t> concurrent versioning system (itself an open source project)</a:t>
            </a:r>
          </a:p>
          <a:p>
            <a:r>
              <a:rPr lang="en-US" dirty="0"/>
              <a:t>Lots of useful team-based tools (issue tracker, wiki, GUI)</a:t>
            </a:r>
          </a:p>
          <a:p>
            <a:r>
              <a:rPr lang="en-US" b="1" dirty="0"/>
              <a:t>All projects will be sourced in the DSP-UGA GitHub organization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7" y="-188306"/>
            <a:ext cx="5181598" cy="1920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80" y="1511812"/>
            <a:ext cx="3041592" cy="1270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32" y="2903912"/>
            <a:ext cx="5770543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AutoLab</a:t>
            </a:r>
            <a:r>
              <a:rPr lang="en-US" cap="none" dirty="0"/>
              <a:t>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5295247" cy="3541714"/>
          </a:xfrm>
        </p:spPr>
        <p:txBody>
          <a:bodyPr/>
          <a:lstStyle/>
          <a:p>
            <a:r>
              <a:rPr lang="en-US" dirty="0"/>
              <a:t>Assignment submission and </a:t>
            </a:r>
            <a:r>
              <a:rPr lang="en-US" dirty="0" err="1"/>
              <a:t>autograder</a:t>
            </a:r>
            <a:endParaRPr lang="en-US" dirty="0"/>
          </a:p>
          <a:p>
            <a:r>
              <a:rPr lang="en-US" dirty="0"/>
              <a:t>Also has leaderboards!</a:t>
            </a:r>
          </a:p>
          <a:p>
            <a:r>
              <a:rPr lang="en-US" b="1" dirty="0"/>
              <a:t>All project outputs will be submitted to </a:t>
            </a:r>
            <a:r>
              <a:rPr lang="en-US" b="1" dirty="0" err="1"/>
              <a:t>AutoLab</a:t>
            </a:r>
            <a:r>
              <a:rPr lang="en-US" b="1" dirty="0"/>
              <a:t> for ranking</a:t>
            </a:r>
          </a:p>
        </p:txBody>
      </p:sp>
      <p:pic>
        <p:nvPicPr>
          <p:cNvPr id="6148" name="Picture 4" descr="Pin on Books, Movies, TV">
            <a:extLst>
              <a:ext uri="{FF2B5EF4-FFF2-40B4-BE49-F238E27FC236}">
                <a16:creationId xmlns:a16="http://schemas.microsoft.com/office/drawing/2014/main" id="{16B03D36-FCD2-5F4C-BC66-657E65729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1970087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37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Google Cloud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5295247" cy="46085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(comparable to Amazon Web Services, or AWS)</a:t>
            </a:r>
          </a:p>
          <a:p>
            <a:r>
              <a:rPr lang="en-US" dirty="0"/>
              <a:t>Spin up elastic compute resources on-demand</a:t>
            </a:r>
          </a:p>
          <a:p>
            <a:r>
              <a:rPr lang="en-US" dirty="0"/>
              <a:t>Every student gets $50 in credits (usable across ALL services)</a:t>
            </a:r>
          </a:p>
          <a:p>
            <a:r>
              <a:rPr lang="en-US" dirty="0"/>
              <a:t>“Cloud </a:t>
            </a:r>
            <a:r>
              <a:rPr lang="en-US" dirty="0" err="1"/>
              <a:t>Dataproc</a:t>
            </a:r>
            <a:r>
              <a:rPr lang="en-US" dirty="0"/>
              <a:t>” contains APIs for specifically spinning up Spark and Hadoop clusters</a:t>
            </a:r>
          </a:p>
          <a:p>
            <a:r>
              <a:rPr lang="en-US" b="1" dirty="0"/>
              <a:t>Details to come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41" y="2249487"/>
            <a:ext cx="5171668" cy="65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Part III: Projects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CSCI 8360 Data Science Practicum</a:t>
            </a:r>
          </a:p>
        </p:txBody>
      </p:sp>
    </p:spTree>
    <p:extLst>
      <p:ext uri="{BB962C8B-B14F-4D97-AF65-F5344CB8AC3E}">
        <p14:creationId xmlns:p14="http://schemas.microsoft.com/office/powerpoint/2010/main" val="210736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25454"/>
          </a:xfrm>
        </p:spPr>
        <p:txBody>
          <a:bodyPr/>
          <a:lstStyle/>
          <a:p>
            <a:r>
              <a:rPr lang="en-US" dirty="0"/>
              <a:t>Solving real-world machine learning problem</a:t>
            </a:r>
          </a:p>
          <a:p>
            <a:pPr lvl="1"/>
            <a:r>
              <a:rPr lang="en-US" dirty="0"/>
              <a:t>Classify a large corpus of documents</a:t>
            </a:r>
          </a:p>
          <a:p>
            <a:pPr lvl="1"/>
            <a:r>
              <a:rPr lang="en-US" dirty="0"/>
              <a:t>Convex optimization over a huge dataset</a:t>
            </a:r>
          </a:p>
          <a:p>
            <a:pPr lvl="1"/>
            <a:r>
              <a:rPr lang="en-US" dirty="0"/>
              <a:t>Dimensionality reduction over a high-dimensional matrix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Each project varies in length from 2 to 4 weeks</a:t>
            </a:r>
          </a:p>
          <a:p>
            <a:pPr lvl="1"/>
            <a:r>
              <a:rPr lang="en-US" dirty="0"/>
              <a:t>“Introductory” Project 0 out </a:t>
            </a:r>
            <a:r>
              <a:rPr lang="en-US" b="1" dirty="0"/>
              <a:t>Friday</a:t>
            </a:r>
            <a:r>
              <a:rPr lang="en-US" dirty="0"/>
              <a:t>, will be 1.5 weeks long</a:t>
            </a:r>
          </a:p>
          <a:p>
            <a:pPr lvl="1"/>
            <a:r>
              <a:rPr lang="en-US" dirty="0"/>
              <a:t>Project 1 (P1) out the following Monday (Jan 23), will be 2 weeks long</a:t>
            </a:r>
          </a:p>
        </p:txBody>
      </p:sp>
    </p:spTree>
    <p:extLst>
      <p:ext uri="{BB962C8B-B14F-4D97-AF65-F5344CB8AC3E}">
        <p14:creationId xmlns:p14="http://schemas.microsoft.com/office/powerpoint/2010/main" val="178147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Requirements: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6084143" cy="5053914"/>
          </a:xfrm>
        </p:spPr>
        <p:txBody>
          <a:bodyPr>
            <a:normAutofit/>
          </a:bodyPr>
          <a:lstStyle/>
          <a:p>
            <a:r>
              <a:rPr lang="en-US" dirty="0"/>
              <a:t>Teams (3-4 people per team)</a:t>
            </a:r>
          </a:p>
          <a:p>
            <a:pPr lvl="1"/>
            <a:r>
              <a:rPr lang="en-US" dirty="0"/>
              <a:t>Assigned </a:t>
            </a:r>
            <a:r>
              <a:rPr lang="en-US" i="1" dirty="0"/>
              <a:t>completely randomly </a:t>
            </a:r>
            <a:r>
              <a:rPr lang="en-US" dirty="0"/>
              <a:t>(by me)</a:t>
            </a:r>
          </a:p>
          <a:p>
            <a:pPr lvl="1"/>
            <a:r>
              <a:rPr lang="en-US" dirty="0"/>
              <a:t>Will change for each project</a:t>
            </a:r>
          </a:p>
          <a:p>
            <a:r>
              <a:rPr lang="en-US" dirty="0"/>
              <a:t>Each team member should have a </a:t>
            </a:r>
            <a:r>
              <a:rPr lang="en-US" b="1" dirty="0"/>
              <a:t>clear, well-defined role</a:t>
            </a:r>
            <a:endParaRPr lang="en-US" dirty="0"/>
          </a:p>
          <a:p>
            <a:pPr lvl="1"/>
            <a:r>
              <a:rPr lang="en-US" dirty="0"/>
              <a:t>Not everyone has to be a coder!</a:t>
            </a:r>
          </a:p>
          <a:p>
            <a:pPr lvl="1"/>
            <a:r>
              <a:rPr lang="en-US" dirty="0"/>
              <a:t>But 1 person should not be carrying the whole project</a:t>
            </a:r>
          </a:p>
          <a:p>
            <a:pPr lvl="1"/>
            <a:r>
              <a:rPr lang="en-US" b="1" dirty="0"/>
              <a:t>The only way you can fail this course is by being a bad teammate who either ghosts their team or does everything themselves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052" y="1804086"/>
            <a:ext cx="3733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Requirements: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5144273" cy="50539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good coding practices</a:t>
            </a:r>
          </a:p>
          <a:p>
            <a:pPr lvl="1"/>
            <a:r>
              <a:rPr lang="en-US" dirty="0"/>
              <a:t>Documentation (in code, in GitHub wiki, in README, in commit comments)</a:t>
            </a:r>
          </a:p>
          <a:p>
            <a:pPr lvl="1"/>
            <a:r>
              <a:rPr lang="en-US" dirty="0"/>
              <a:t>Well-organized structure (should be easy for me to understand)</a:t>
            </a:r>
          </a:p>
          <a:p>
            <a:r>
              <a:rPr lang="en-US" dirty="0"/>
              <a:t>Use organizational GitHub account</a:t>
            </a:r>
          </a:p>
          <a:p>
            <a:pPr lvl="1"/>
            <a:r>
              <a:rPr lang="en-US" dirty="0">
                <a:hlinkClick r:id="rId2"/>
              </a:rPr>
              <a:t>https://github.com/dsp-uga</a:t>
            </a:r>
            <a:endParaRPr lang="en-US" dirty="0"/>
          </a:p>
          <a:p>
            <a:r>
              <a:rPr lang="en-US" dirty="0"/>
              <a:t>Recommended additional practices</a:t>
            </a:r>
          </a:p>
          <a:p>
            <a:pPr lvl="1"/>
            <a:r>
              <a:rPr lang="en-US" dirty="0"/>
              <a:t>License your code with a permissive open license (</a:t>
            </a:r>
            <a:r>
              <a:rPr lang="en-US" dirty="0">
                <a:hlinkClick r:id="rId3"/>
              </a:rPr>
              <a:t>https://choosealicense.com/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Add a continuous integration module</a:t>
            </a:r>
          </a:p>
          <a:p>
            <a:pPr lvl="1"/>
            <a:r>
              <a:rPr lang="en-US" dirty="0"/>
              <a:t>Implement unit testing for your code</a:t>
            </a:r>
          </a:p>
          <a:p>
            <a:pPr lvl="1"/>
            <a:r>
              <a:rPr lang="en-US" dirty="0"/>
              <a:t>Create a website for your project (see GitHub documentation; makes this easy)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683" y="1804086"/>
            <a:ext cx="5727021" cy="45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Part I: Lightning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CSCI 8360 Data Science Practicum</a:t>
            </a:r>
          </a:p>
        </p:txBody>
      </p:sp>
    </p:spTree>
    <p:extLst>
      <p:ext uri="{BB962C8B-B14F-4D97-AF65-F5344CB8AC3E}">
        <p14:creationId xmlns:p14="http://schemas.microsoft.com/office/powerpoint/2010/main" val="2059314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Requirements: </a:t>
            </a:r>
            <a:r>
              <a:rPr lang="en-US" cap="none" dirty="0" err="1"/>
              <a:t>AutoLab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1804086"/>
            <a:ext cx="10584424" cy="5053914"/>
          </a:xfrm>
        </p:spPr>
        <p:txBody>
          <a:bodyPr>
            <a:normAutofit/>
          </a:bodyPr>
          <a:lstStyle/>
          <a:p>
            <a:r>
              <a:rPr lang="en-US" dirty="0"/>
              <a:t>Submit to </a:t>
            </a:r>
            <a:r>
              <a:rPr lang="en-US" dirty="0" err="1"/>
              <a:t>AutoLab</a:t>
            </a:r>
            <a:r>
              <a:rPr lang="en-US" dirty="0"/>
              <a:t> before the deadline</a:t>
            </a:r>
          </a:p>
          <a:p>
            <a:pPr lvl="1"/>
            <a:r>
              <a:rPr lang="en-US" dirty="0"/>
              <a:t>One submitter per team (can submit as many times as you like)</a:t>
            </a:r>
          </a:p>
          <a:p>
            <a:pPr lvl="1"/>
            <a:r>
              <a:rPr lang="en-US" dirty="0"/>
              <a:t>Unless otherwise specified, submission will always be a text file with your code’s predictions on a test dataset</a:t>
            </a:r>
          </a:p>
          <a:p>
            <a:pPr lvl="1"/>
            <a:r>
              <a:rPr lang="en-US" dirty="0"/>
              <a:t>If your submission is correctly formatted, your performance should show up on the leaderboard in short order</a:t>
            </a:r>
          </a:p>
          <a:p>
            <a:r>
              <a:rPr lang="en-US" dirty="0" err="1"/>
              <a:t>AutoLab</a:t>
            </a:r>
            <a:r>
              <a:rPr lang="en-US" dirty="0"/>
              <a:t> submission </a:t>
            </a:r>
            <a:r>
              <a:rPr lang="en-US" b="1" dirty="0"/>
              <a:t>shuts down after the deadline</a:t>
            </a:r>
            <a:endParaRPr lang="en-US" dirty="0"/>
          </a:p>
        </p:txBody>
      </p:sp>
      <p:pic>
        <p:nvPicPr>
          <p:cNvPr id="7170" name="Picture 2" descr="GIF toby ziegler - animated GIF on GIFER">
            <a:extLst>
              <a:ext uri="{FF2B5EF4-FFF2-40B4-BE49-F238E27FC236}">
                <a16:creationId xmlns:a16="http://schemas.microsoft.com/office/drawing/2014/main" id="{405FFD34-7485-9743-BE69-DB4E9B9AE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37" y="3933265"/>
            <a:ext cx="2924735" cy="29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Requirements: Lightning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10494777" cy="5053914"/>
          </a:xfrm>
        </p:spPr>
        <p:txBody>
          <a:bodyPr>
            <a:normAutofit/>
          </a:bodyPr>
          <a:lstStyle/>
          <a:p>
            <a:r>
              <a:rPr lang="en-US" dirty="0"/>
              <a:t>Wednesdays </a:t>
            </a:r>
            <a:r>
              <a:rPr lang="en-US" i="1" dirty="0"/>
              <a:t>after </a:t>
            </a:r>
            <a:r>
              <a:rPr lang="en-US" dirty="0"/>
              <a:t>a project deadline, all teams will give a lightning talk (~5 minutes long)</a:t>
            </a:r>
          </a:p>
          <a:p>
            <a:r>
              <a:rPr lang="en-US" dirty="0"/>
              <a:t>Talks will outline the problem, the team’s approach, their results, and any other discussion points</a:t>
            </a:r>
          </a:p>
          <a:p>
            <a:r>
              <a:rPr lang="en-US" dirty="0"/>
              <a:t>Creativity welcome—code examples, live demos, interactive slides,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One person from each team will speak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Requirements: Postmortem 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10494777" cy="5053914"/>
          </a:xfrm>
        </p:spPr>
        <p:txBody>
          <a:bodyPr>
            <a:normAutofit/>
          </a:bodyPr>
          <a:lstStyle/>
          <a:p>
            <a:r>
              <a:rPr lang="en-US" dirty="0"/>
              <a:t>Thursdays </a:t>
            </a:r>
            <a:r>
              <a:rPr lang="en-US" i="1" dirty="0"/>
              <a:t>after</a:t>
            </a:r>
            <a:r>
              <a:rPr lang="en-US" dirty="0"/>
              <a:t> a project deadline, we’ll have a postmortem discussion</a:t>
            </a:r>
          </a:p>
          <a:p>
            <a:r>
              <a:rPr lang="en-US" dirty="0"/>
              <a:t>Lightning talks may touch on this a bit</a:t>
            </a:r>
          </a:p>
          <a:p>
            <a:r>
              <a:rPr lang="en-US" dirty="0"/>
              <a:t>These will be opportunities for much more free-flowing discussion to identify high-level patterns and </a:t>
            </a:r>
            <a:r>
              <a:rPr lang="en-US" dirty="0" err="1"/>
              <a:t>antipatters</a:t>
            </a:r>
            <a:r>
              <a:rPr lang="en-US" dirty="0"/>
              <a:t> in the development of data science solutions</a:t>
            </a:r>
          </a:p>
          <a:p>
            <a:r>
              <a:rPr lang="en-US" dirty="0"/>
              <a:t>Come prepared to contribute!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6341-83B8-C910-B6BE-804594F0D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6085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Everyone starts at an 85% (solid B)</a:t>
            </a:r>
          </a:p>
          <a:p>
            <a:r>
              <a:rPr lang="en-US" dirty="0"/>
              <a:t>Grading split into three categories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Theory (the approach you use as implemented by the code)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Engineering (everything around the implementation)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“Extras”</a:t>
            </a:r>
          </a:p>
          <a:p>
            <a:r>
              <a:rPr lang="en-US" dirty="0"/>
              <a:t>Go above and beyond—extra points</a:t>
            </a:r>
          </a:p>
          <a:p>
            <a:r>
              <a:rPr lang="en-US" dirty="0"/>
              <a:t>Shortcomings (approach is flawed or too simple, code poorly documented, one person did almost all of the project, poor leaderboard ranking) reduce points</a:t>
            </a:r>
          </a:p>
          <a:p>
            <a:r>
              <a:rPr lang="en-US" dirty="0"/>
              <a:t>Grading report will be issued to each team shortly after the project deadline</a:t>
            </a:r>
          </a:p>
          <a:p>
            <a:r>
              <a:rPr lang="en-US" dirty="0"/>
              <a:t>Also a </a:t>
            </a:r>
            <a:r>
              <a:rPr lang="en-US" b="1" dirty="0"/>
              <a:t>Peer Evaluation</a:t>
            </a:r>
            <a:r>
              <a:rPr lang="en-US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56566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4CB0F-CEC4-AD4D-AD0C-526E85CD1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seriousness, if you</a:t>
            </a:r>
          </a:p>
          <a:p>
            <a:pPr lvl="1"/>
            <a:r>
              <a:rPr lang="en-US" dirty="0"/>
              <a:t>Work with your teammates (don’t ghost them)</a:t>
            </a:r>
          </a:p>
          <a:p>
            <a:pPr lvl="1"/>
            <a:r>
              <a:rPr lang="en-US" dirty="0"/>
              <a:t>Be a good classmate (answer other questions in Discord, come to occasional office hours / lecture, generally interact)</a:t>
            </a:r>
          </a:p>
          <a:p>
            <a:pPr lvl="1"/>
            <a:r>
              <a:rPr lang="en-US" dirty="0"/>
              <a:t>Conduct yourself as a decent human being</a:t>
            </a:r>
          </a:p>
          <a:p>
            <a:r>
              <a:rPr lang="en-US" b="1" dirty="0"/>
              <a:t>You get a B this semester</a:t>
            </a:r>
          </a:p>
          <a:p>
            <a:r>
              <a:rPr lang="en-US" dirty="0"/>
              <a:t>These projects are </a:t>
            </a:r>
            <a:r>
              <a:rPr lang="en-US" b="1" dirty="0"/>
              <a:t>a lot of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0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Final Project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aka Project 4 (because it’s the last one)</a:t>
            </a:r>
          </a:p>
          <a:p>
            <a:r>
              <a:rPr lang="en-US" dirty="0"/>
              <a:t>Identical in scope to Projects 1-3, except:</a:t>
            </a:r>
          </a:p>
          <a:p>
            <a:pPr lvl="1"/>
            <a:r>
              <a:rPr lang="en-US" dirty="0"/>
              <a:t>You choose your teammates (remember, 2-4 people per team)</a:t>
            </a:r>
          </a:p>
          <a:p>
            <a:pPr lvl="1"/>
            <a:r>
              <a:rPr lang="en-US" dirty="0"/>
              <a:t>You choose the project</a:t>
            </a:r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A 1-page proposal</a:t>
            </a:r>
          </a:p>
          <a:p>
            <a:pPr lvl="1"/>
            <a:r>
              <a:rPr lang="en-US" dirty="0"/>
              <a:t>Two interim updates</a:t>
            </a:r>
          </a:p>
          <a:p>
            <a:pPr lvl="1"/>
            <a:r>
              <a:rPr lang="en-US" dirty="0"/>
              <a:t>25-minute presentations</a:t>
            </a:r>
          </a:p>
          <a:p>
            <a:r>
              <a:rPr lang="en-US" dirty="0"/>
              <a:t>More details to come</a:t>
            </a:r>
          </a:p>
        </p:txBody>
      </p:sp>
    </p:spTree>
    <p:extLst>
      <p:ext uri="{BB962C8B-B14F-4D97-AF65-F5344CB8AC3E}">
        <p14:creationId xmlns:p14="http://schemas.microsoft.com/office/powerpoint/2010/main" val="5588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Part IV: The Next Step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CSCI 8360 Data Science Practicum</a:t>
            </a:r>
          </a:p>
        </p:txBody>
      </p:sp>
    </p:spTree>
    <p:extLst>
      <p:ext uri="{BB962C8B-B14F-4D97-AF65-F5344CB8AC3E}">
        <p14:creationId xmlns:p14="http://schemas.microsoft.com/office/powerpoint/2010/main" val="1173910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cap="none" dirty="0"/>
                  <a:t>Project </a:t>
                </a:r>
                <a14:m>
                  <m:oMath xmlns:m="http://schemas.openxmlformats.org/officeDocument/2006/math">
                    <m:r>
                      <a:rPr lang="en-US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cap="none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Join the Discord server: </a:t>
            </a:r>
            <a:r>
              <a:rPr lang="en-US" dirty="0">
                <a:hlinkClick r:id="rId3"/>
              </a:rPr>
              <a:t>https://discord.gg/pMGZX7Gx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me your GitHub username over Discord (create an account if you don’t have one).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looking at Apache Spark and/or </a:t>
            </a:r>
            <a:r>
              <a:rPr lang="en-US" dirty="0" err="1"/>
              <a:t>dask</a:t>
            </a:r>
            <a:r>
              <a:rPr lang="en-US" dirty="0"/>
              <a:t> (for Project 0).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C9DD0-539E-04F3-045B-01F187845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22" y="2775800"/>
            <a:ext cx="2572377" cy="25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Friday: Project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individual project of the semester</a:t>
            </a:r>
          </a:p>
          <a:p>
            <a:r>
              <a:rPr lang="en-US" dirty="0"/>
              <a:t>Mainly to familiarize you with Apache Spark or </a:t>
            </a:r>
            <a:r>
              <a:rPr lang="en-US" dirty="0" err="1"/>
              <a:t>dask</a:t>
            </a:r>
            <a:r>
              <a:rPr lang="en-US" dirty="0"/>
              <a:t> (used for Project 1), </a:t>
            </a:r>
            <a:r>
              <a:rPr lang="en-US" dirty="0" err="1"/>
              <a:t>AutoLab</a:t>
            </a:r>
            <a:r>
              <a:rPr lang="en-US" dirty="0"/>
              <a:t>, GitHub, and Discord</a:t>
            </a:r>
          </a:p>
        </p:txBody>
      </p:sp>
    </p:spTree>
    <p:extLst>
      <p:ext uri="{BB962C8B-B14F-4D97-AF65-F5344CB8AC3E}">
        <p14:creationId xmlns:p14="http://schemas.microsoft.com/office/powerpoint/2010/main" val="1908371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Tomorrow: Spark and </a:t>
            </a:r>
            <a:r>
              <a:rPr lang="en-US" cap="none" dirty="0" err="1"/>
              <a:t>Dask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1276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Why is it important?</a:t>
            </a:r>
          </a:p>
          <a:p>
            <a:r>
              <a:rPr lang="en-US" dirty="0"/>
              <a:t>How does one learn it?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41" y="341203"/>
            <a:ext cx="6659909" cy="381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646" y="4455413"/>
            <a:ext cx="2279400" cy="2277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25" y="4455413"/>
            <a:ext cx="2510342" cy="2275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25" y="4455412"/>
            <a:ext cx="2305878" cy="2201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882" y="4435085"/>
            <a:ext cx="2295562" cy="22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9218" name="Picture 2" descr="A collection of The West Wing reaction gifs... - Album on Imgur">
            <a:extLst>
              <a:ext uri="{FF2B5EF4-FFF2-40B4-BE49-F238E27FC236}">
                <a16:creationId xmlns:a16="http://schemas.microsoft.com/office/drawing/2014/main" id="{42B4BEC6-70E4-C748-923D-3CD48913B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1866900"/>
            <a:ext cx="6350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872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Finally</a:t>
            </a:r>
            <a:r>
              <a:rPr lang="is-IS" cap="none" dirty="0"/>
              <a:t>…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87619"/>
          </a:xfrm>
        </p:spPr>
        <p:txBody>
          <a:bodyPr/>
          <a:lstStyle/>
          <a:p>
            <a:r>
              <a:rPr lang="en-US" dirty="0"/>
              <a:t>What large-scale problems do </a:t>
            </a:r>
            <a:r>
              <a:rPr lang="en-US" i="1" dirty="0"/>
              <a:t>you</a:t>
            </a:r>
            <a:r>
              <a:rPr lang="en-US" dirty="0"/>
              <a:t> want to work on?</a:t>
            </a:r>
          </a:p>
          <a:p>
            <a:r>
              <a:rPr lang="en-US" dirty="0"/>
              <a:t>Yes, this an opportunity to suggest Projects. If you have an idea, send me: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problem to be solved (optimization, dimensionality reduction, classification,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the solutions should be evaluated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 and validation datasets</a:t>
            </a:r>
          </a:p>
        </p:txBody>
      </p:sp>
      <p:sp>
        <p:nvSpPr>
          <p:cNvPr id="4" name="Explosion 2 3"/>
          <p:cNvSpPr/>
          <p:nvPr/>
        </p:nvSpPr>
        <p:spPr>
          <a:xfrm>
            <a:off x="8294914" y="92240"/>
            <a:ext cx="3549332" cy="274819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idea could be featured as a full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CSCI 8360: What Is It?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What this class </a:t>
            </a:r>
            <a:r>
              <a:rPr lang="en-US" b="1" dirty="0"/>
              <a:t>IS:</a:t>
            </a:r>
            <a:endParaRPr lang="en-US" dirty="0"/>
          </a:p>
          <a:p>
            <a:pPr lvl="1"/>
            <a:r>
              <a:rPr lang="en-US" dirty="0"/>
              <a:t>Hands-on data science</a:t>
            </a:r>
          </a:p>
          <a:p>
            <a:pPr lvl="1"/>
            <a:r>
              <a:rPr lang="en-US" dirty="0"/>
              <a:t>Team-based problem solving</a:t>
            </a:r>
          </a:p>
          <a:p>
            <a:pPr lvl="1"/>
            <a:r>
              <a:rPr lang="en-US" dirty="0"/>
              <a:t>“Kaggle in the Classroom”</a:t>
            </a:r>
          </a:p>
        </p:txBody>
      </p:sp>
      <p:pic>
        <p:nvPicPr>
          <p:cNvPr id="3076" name="Picture 4" descr="The west wing richard schiff toby ziegler GIF - Find on GIFER">
            <a:extLst>
              <a:ext uri="{FF2B5EF4-FFF2-40B4-BE49-F238E27FC236}">
                <a16:creationId xmlns:a16="http://schemas.microsoft.com/office/drawing/2014/main" id="{90EAF250-B272-F34E-B038-06B5490A7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097088"/>
            <a:ext cx="5588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CSCI 8360: What Is It?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249487"/>
            <a:ext cx="5888038" cy="3541714"/>
          </a:xfrm>
        </p:spPr>
        <p:txBody>
          <a:bodyPr/>
          <a:lstStyle/>
          <a:p>
            <a:r>
              <a:rPr lang="en-US" dirty="0"/>
              <a:t>What this class </a:t>
            </a:r>
            <a:r>
              <a:rPr lang="en-US" b="1" dirty="0"/>
              <a:t>IS NOT:</a:t>
            </a:r>
            <a:endParaRPr lang="en-US" dirty="0"/>
          </a:p>
          <a:p>
            <a:pPr lvl="1"/>
            <a:r>
              <a:rPr lang="en-US" dirty="0"/>
              <a:t>Introduction to Machine Learning</a:t>
            </a:r>
          </a:p>
          <a:p>
            <a:pPr lvl="1"/>
            <a:r>
              <a:rPr lang="en-US" dirty="0"/>
              <a:t>Introduction to Distributed Systems</a:t>
            </a:r>
          </a:p>
          <a:p>
            <a:pPr lvl="1"/>
            <a:r>
              <a:rPr lang="en-US" dirty="0"/>
              <a:t>Introduction to Software Engineering</a:t>
            </a:r>
          </a:p>
        </p:txBody>
      </p:sp>
      <p:pic>
        <p:nvPicPr>
          <p:cNvPr id="3074" name="Picture 2" descr="Toby Ziegler GIFs - Get the best GIF on GIPHY">
            <a:extLst>
              <a:ext uri="{FF2B5EF4-FFF2-40B4-BE49-F238E27FC236}">
                <a16:creationId xmlns:a16="http://schemas.microsoft.com/office/drawing/2014/main" id="{AA6F01D8-A4C7-E84F-B3F3-DF72EE2B7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75" y="2097088"/>
            <a:ext cx="5949950" cy="29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74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CSCI 8360 Requirements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87237"/>
          </a:xfrm>
        </p:spPr>
        <p:txBody>
          <a:bodyPr/>
          <a:lstStyle/>
          <a:p>
            <a:r>
              <a:rPr lang="en-US" dirty="0"/>
              <a:t>Thorough understanding of machine learning and statistics</a:t>
            </a:r>
          </a:p>
          <a:p>
            <a:pPr lvl="1"/>
            <a:r>
              <a:rPr lang="en-US" dirty="0"/>
              <a:t>(or teammates who can bring you up to speed very quickly)</a:t>
            </a:r>
          </a:p>
          <a:p>
            <a:r>
              <a:rPr lang="en-US" dirty="0"/>
              <a:t>Good software engineering skills</a:t>
            </a:r>
          </a:p>
          <a:p>
            <a:pPr lvl="1"/>
            <a:r>
              <a:rPr lang="en-US" dirty="0"/>
              <a:t>(working on teams)</a:t>
            </a:r>
          </a:p>
          <a:p>
            <a:r>
              <a:rPr lang="en-US" dirty="0"/>
              <a:t>An ability to learn fast</a:t>
            </a:r>
          </a:p>
          <a:p>
            <a:pPr lvl="1"/>
            <a:r>
              <a:rPr lang="en-US" dirty="0"/>
              <a:t>(definition of “graduate student”)</a:t>
            </a:r>
          </a:p>
        </p:txBody>
      </p:sp>
      <p:pic>
        <p:nvPicPr>
          <p:cNvPr id="2050" name="Picture 2" descr="Top 30 Toby Ziegler GIFs | Find the best GIF on Gfycat">
            <a:extLst>
              <a:ext uri="{FF2B5EF4-FFF2-40B4-BE49-F238E27FC236}">
                <a16:creationId xmlns:a16="http://schemas.microsoft.com/office/drawing/2014/main" id="{F9D28057-34D7-4F40-9B53-D11CE30F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59" y="3429000"/>
            <a:ext cx="5077979" cy="31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9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CSCI 8360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79373"/>
            <a:ext cx="9905999" cy="5078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Course website</a:t>
            </a:r>
          </a:p>
          <a:p>
            <a:pPr lvl="1"/>
            <a:r>
              <a:rPr lang="en-US" dirty="0">
                <a:hlinkClick r:id="rId2"/>
              </a:rPr>
              <a:t>https://github.com/dsp-uga/sp23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Lectures and assignments will be posted here</a:t>
            </a:r>
          </a:p>
          <a:p>
            <a:r>
              <a:rPr lang="en-US" dirty="0"/>
              <a:t>Discord</a:t>
            </a:r>
          </a:p>
          <a:p>
            <a:pPr lvl="1"/>
            <a:r>
              <a:rPr lang="en-US" dirty="0"/>
              <a:t>This is where </a:t>
            </a:r>
            <a:r>
              <a:rPr lang="en-US" b="1" dirty="0"/>
              <a:t>all course communication </a:t>
            </a:r>
            <a:r>
              <a:rPr lang="en-US" dirty="0"/>
              <a:t>will happen</a:t>
            </a:r>
          </a:p>
          <a:p>
            <a:pPr lvl="1"/>
            <a:r>
              <a:rPr lang="en-US" dirty="0"/>
              <a:t>(you need an invite from me to join)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hlinkClick r:id="rId3"/>
              </a:rPr>
              <a:t>https://github.com/dsp-uga/</a:t>
            </a:r>
            <a:endParaRPr lang="en-US" dirty="0"/>
          </a:p>
          <a:p>
            <a:pPr lvl="1"/>
            <a:r>
              <a:rPr lang="en-US" dirty="0"/>
              <a:t>All team development will happen here</a:t>
            </a:r>
          </a:p>
          <a:p>
            <a:r>
              <a:rPr lang="en-US" dirty="0" err="1"/>
              <a:t>AutoLab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https://autolab.cs.uga.edu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Project submissions for grading and evaluation</a:t>
            </a:r>
          </a:p>
          <a:p>
            <a:r>
              <a:rPr lang="en-US" dirty="0"/>
              <a:t>Google Compute Platform (GCP)</a:t>
            </a:r>
          </a:p>
          <a:p>
            <a:pPr lvl="1"/>
            <a:r>
              <a:rPr lang="en-US" dirty="0"/>
              <a:t>Everyone will get credits</a:t>
            </a:r>
          </a:p>
        </p:txBody>
      </p:sp>
      <p:pic>
        <p:nvPicPr>
          <p:cNvPr id="5122" name="Picture 2" descr="Pin on West Wing Forever❤️">
            <a:extLst>
              <a:ext uri="{FF2B5EF4-FFF2-40B4-BE49-F238E27FC236}">
                <a16:creationId xmlns:a16="http://schemas.microsoft.com/office/drawing/2014/main" id="{4F231DE6-E2E6-4E42-BFED-D3500DCE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25" y="2284413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3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608513"/>
          </a:xfrm>
        </p:spPr>
        <p:txBody>
          <a:bodyPr>
            <a:normAutofit/>
          </a:bodyPr>
          <a:lstStyle/>
          <a:p>
            <a:r>
              <a:rPr lang="en-US" dirty="0"/>
              <a:t>4.0 Projects (+ a pseudo-project), each 2(+) weeks</a:t>
            </a:r>
          </a:p>
          <a:p>
            <a:r>
              <a:rPr lang="en-US" dirty="0"/>
              <a:t>Lecture every Wednesday (except the first two weeks)</a:t>
            </a:r>
          </a:p>
          <a:p>
            <a:r>
              <a:rPr lang="en-US" dirty="0"/>
              <a:t>Office hours Tuesday/Thursday (except the first two weeks)</a:t>
            </a:r>
          </a:p>
          <a:p>
            <a:r>
              <a:rPr lang="en-US" dirty="0"/>
              <a:t>No exams! No quizzes!</a:t>
            </a:r>
          </a:p>
          <a:p>
            <a:r>
              <a:rPr lang="en-US" dirty="0"/>
              <a:t>No attendance requirement!*</a:t>
            </a:r>
          </a:p>
        </p:txBody>
      </p:sp>
    </p:spTree>
    <p:extLst>
      <p:ext uri="{BB962C8B-B14F-4D97-AF65-F5344CB8AC3E}">
        <p14:creationId xmlns:p14="http://schemas.microsoft.com/office/powerpoint/2010/main" val="211565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Part II: Administrative Details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CSCI 8360 Data Science Practicum</a:t>
            </a:r>
          </a:p>
        </p:txBody>
      </p:sp>
    </p:spTree>
    <p:extLst>
      <p:ext uri="{BB962C8B-B14F-4D97-AF65-F5344CB8AC3E}">
        <p14:creationId xmlns:p14="http://schemas.microsoft.com/office/powerpoint/2010/main" val="339261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1350</Words>
  <Application>Microsoft Macintosh PowerPoint</Application>
  <PresentationFormat>Widescreen</PresentationFormat>
  <Paragraphs>185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Tw Cen MT</vt:lpstr>
      <vt:lpstr>Circuit</vt:lpstr>
      <vt:lpstr>CSCI 8360: Data Science Practicum</vt:lpstr>
      <vt:lpstr>Part I: Lightning Overview</vt:lpstr>
      <vt:lpstr>Data Science</vt:lpstr>
      <vt:lpstr>CSCI 8360: What Is It?</vt:lpstr>
      <vt:lpstr>CSCI 8360: What Is It?</vt:lpstr>
      <vt:lpstr>CSCI 8360 Requirements</vt:lpstr>
      <vt:lpstr>CSCI 8360 Links</vt:lpstr>
      <vt:lpstr>Course Outline</vt:lpstr>
      <vt:lpstr>Part II: Administrative Details</vt:lpstr>
      <vt:lpstr>Lectures, Revisited</vt:lpstr>
      <vt:lpstr>Office Hours, Revisited</vt:lpstr>
      <vt:lpstr>Discord, Revisited</vt:lpstr>
      <vt:lpstr>GitHub, Revisited</vt:lpstr>
      <vt:lpstr>AutoLab, Revisited</vt:lpstr>
      <vt:lpstr>Google Cloud Platform</vt:lpstr>
      <vt:lpstr>Part III: Projects</vt:lpstr>
      <vt:lpstr>Project Overview</vt:lpstr>
      <vt:lpstr>Project Requirements: Teams</vt:lpstr>
      <vt:lpstr>Project Requirements: Code</vt:lpstr>
      <vt:lpstr>Project Requirements: AutoLab</vt:lpstr>
      <vt:lpstr>Project Requirements: Lightning Talks</vt:lpstr>
      <vt:lpstr>Project Requirements: Postmortem discussions</vt:lpstr>
      <vt:lpstr>Project Grading</vt:lpstr>
      <vt:lpstr>Project Grading</vt:lpstr>
      <vt:lpstr>Final Project</vt:lpstr>
      <vt:lpstr>Part IV: The Next Step</vt:lpstr>
      <vt:lpstr>Project α</vt:lpstr>
      <vt:lpstr>Friday: Project 0</vt:lpstr>
      <vt:lpstr>Tomorrow: Spark and Dask</vt:lpstr>
      <vt:lpstr>Questions?</vt:lpstr>
      <vt:lpstr>Finally…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8360: Data Science Practicum</dc:title>
  <dc:creator>Shannon Quinn</dc:creator>
  <cp:lastModifiedBy>Shannon Quinn</cp:lastModifiedBy>
  <cp:revision>57</cp:revision>
  <dcterms:created xsi:type="dcterms:W3CDTF">2021-01-12T21:24:31Z</dcterms:created>
  <dcterms:modified xsi:type="dcterms:W3CDTF">2023-01-09T21:04:15Z</dcterms:modified>
</cp:coreProperties>
</file>